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300" r:id="rId6"/>
    <p:sldId id="293" r:id="rId7"/>
    <p:sldId id="308" r:id="rId8"/>
    <p:sldId id="309" r:id="rId9"/>
    <p:sldId id="310" r:id="rId10"/>
    <p:sldId id="305" r:id="rId11"/>
    <p:sldId id="314" r:id="rId12"/>
    <p:sldId id="285" r:id="rId13"/>
    <p:sldId id="282" r:id="rId14"/>
    <p:sldId id="307" r:id="rId15"/>
    <p:sldId id="268" r:id="rId16"/>
    <p:sldId id="313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08-Dec-21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08-Dec-21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64767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anchor="b"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17" name="Date Placeholder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" name="Date Placeholder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ate Placeholder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0" name="Picture Placeholder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3" name="Picture Placeholder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8" name="Content Placeholder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9" name="Content Placeholder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2" name="Content Placeholder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/>
            </a:lvl1pPr>
            <a:lvl2pPr marL="457200" indent="0">
              <a:lnSpc>
                <a:spcPts val="2000"/>
              </a:lnSpc>
              <a:buNone/>
              <a:defRPr sz="1600"/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2000"/>
              </a:lnSpc>
              <a:buNone/>
              <a:defRPr sz="1600"/>
            </a:lvl4pPr>
            <a:lvl5pPr marL="1828800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/>
            </a:lvl1pPr>
            <a:lvl2pPr marL="457200" indent="0">
              <a:lnSpc>
                <a:spcPts val="1800"/>
              </a:lnSpc>
              <a:buNone/>
              <a:defRPr sz="1600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1800"/>
              </a:lnSpc>
              <a:buNone/>
              <a:defRPr sz="1600"/>
            </a:lvl4pPr>
            <a:lvl5pPr marL="1828800" indent="0">
              <a:lnSpc>
                <a:spcPts val="18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blem &amp;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four cacti in pots">
            <a:extLst>
              <a:ext uri="{FF2B5EF4-FFF2-40B4-BE49-F238E27FC236}">
                <a16:creationId xmlns:a16="http://schemas.microsoft.com/office/drawing/2014/main" id="{BF9CB5A5-086A-4BC4-A3F9-0BFA2C0AEE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254000"/>
            <a:ext cx="11274552" cy="59436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254000"/>
            <a:ext cx="11274552" cy="1838961"/>
          </a:xfrm>
        </p:spPr>
        <p:txBody>
          <a:bodyPr>
            <a:normAutofit/>
          </a:bodyPr>
          <a:lstStyle/>
          <a:p>
            <a:pPr algn="ctr"/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DEDUPE: </a:t>
            </a:r>
            <a:r>
              <a:rPr kumimoji="0" lang="en-I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ELIMINATING DUPLICATION IN CLOUD STORAGE WITH MACHINE LEARNING</a:t>
            </a:r>
            <a:b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+mn-ea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70240" y="3119120"/>
            <a:ext cx="3463036" cy="2225040"/>
          </a:xfrm>
        </p:spPr>
        <p:txBody>
          <a:bodyPr>
            <a:norm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Co-founders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Ashish Veeramachaneni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Poojitha Jakkampudi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Chandan Chowdary Ghanta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Jagathi Sai Guthikonda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Harika Potluri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MEET THE TEAM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681BD-6DFB-45E8-818F-7EA01BA667E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7760" y="1938512"/>
            <a:ext cx="3505200" cy="330885"/>
          </a:xfrm>
        </p:spPr>
        <p:txBody>
          <a:bodyPr/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Ashish Veeramachaneni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722E07-8C73-43B0-B688-A339EC4915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33635" y="4305186"/>
            <a:ext cx="2286000" cy="365125"/>
          </a:xfrm>
        </p:spPr>
        <p:txBody>
          <a:bodyPr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Tester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397F1A-A3D7-4C4F-BE56-A2BE21CFE5F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00" y="3840561"/>
            <a:ext cx="3693160" cy="330883"/>
          </a:xfrm>
        </p:spPr>
        <p:txBody>
          <a:bodyPr/>
          <a:lstStyle/>
          <a:p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Ghanta Chandan Chowdary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88D86D2-1F6A-468E-A2BE-1D1D42AF41A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41556" y="2370924"/>
            <a:ext cx="2286000" cy="365125"/>
          </a:xfrm>
        </p:spPr>
        <p:txBody>
          <a:bodyPr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Developer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C0807CB-21BF-4F3D-8750-B495FD3076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559042" y="1938512"/>
            <a:ext cx="3200398" cy="330885"/>
          </a:xfrm>
        </p:spPr>
        <p:txBody>
          <a:bodyPr/>
          <a:lstStyle/>
          <a:p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Poojitha Jakkampudi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3CCA83F-97D9-4195-AACF-3BCB3A902BE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0795" y="2368898"/>
            <a:ext cx="2286000" cy="365125"/>
          </a:xfrm>
        </p:spPr>
        <p:txBody>
          <a:bodyPr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Team Manager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B03A645-5227-4E0C-A93D-300D66A54FD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153400" y="3806319"/>
            <a:ext cx="2286000" cy="365125"/>
          </a:xfrm>
        </p:spPr>
        <p:txBody>
          <a:bodyPr/>
          <a:lstStyle/>
          <a:p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Harika Potluri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FB97D2A-CDF6-4980-A29D-8CF26772650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253258" y="4307505"/>
            <a:ext cx="2286000" cy="365125"/>
          </a:xfrm>
        </p:spPr>
        <p:txBody>
          <a:bodyPr/>
          <a:lstStyle/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Developer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C54FEE56-F43D-410A-B2A9-8FEF6BC8B12A}"/>
              </a:ext>
            </a:extLst>
          </p:cNvPr>
          <p:cNvSpPr txBox="1">
            <a:spLocks/>
          </p:cNvSpPr>
          <p:nvPr/>
        </p:nvSpPr>
        <p:spPr>
          <a:xfrm>
            <a:off x="4531360" y="3840559"/>
            <a:ext cx="3200398" cy="3308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Jagathi Sai Guthikonda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A0CFE0FB-0147-477F-837A-6ADA7065D6BB}"/>
              </a:ext>
            </a:extLst>
          </p:cNvPr>
          <p:cNvSpPr txBox="1">
            <a:spLocks/>
          </p:cNvSpPr>
          <p:nvPr/>
        </p:nvSpPr>
        <p:spPr>
          <a:xfrm>
            <a:off x="4953000" y="4302214"/>
            <a:ext cx="2286000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Web-Designer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Placeholder 10">
            <a:extLst>
              <a:ext uri="{FF2B5EF4-FFF2-40B4-BE49-F238E27FC236}">
                <a16:creationId xmlns:a16="http://schemas.microsoft.com/office/drawing/2014/main" id="{7B8040BD-D630-429D-A8B5-0210D22D5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" b="1237"/>
          <a:stretch/>
        </p:blipFill>
        <p:spPr>
          <a:xfrm>
            <a:off x="1588" y="4622800"/>
            <a:ext cx="12188825" cy="2286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MARKET 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5593" y="2750695"/>
            <a:ext cx="2743200" cy="2465883"/>
          </a:xfrm>
        </p:spPr>
        <p:txBody>
          <a:bodyPr>
            <a:normAutofit/>
          </a:bodyPr>
          <a:lstStyle/>
          <a:p>
            <a:r>
              <a:rPr lang="en-ZA" sz="1600" dirty="0">
                <a:latin typeface="Calibri" panose="020F0502020204030204" pitchFamily="34" charset="0"/>
                <a:cs typeface="Calibri" panose="020F0502020204030204" pitchFamily="34" charset="0"/>
              </a:rPr>
              <a:t>Opportunity to build</a:t>
            </a:r>
          </a:p>
          <a:p>
            <a:r>
              <a:rPr lang="en-ZA" sz="1600" dirty="0">
                <a:latin typeface="Calibri" panose="020F0502020204030204" pitchFamily="34" charset="0"/>
                <a:cs typeface="Calibri" panose="020F0502020204030204" pitchFamily="34" charset="0"/>
              </a:rPr>
              <a:t>Fully inclusive market</a:t>
            </a:r>
          </a:p>
          <a:p>
            <a:r>
              <a:rPr lang="en-ZA" sz="1600" dirty="0">
                <a:latin typeface="Calibri" panose="020F0502020204030204" pitchFamily="34" charset="0"/>
                <a:cs typeface="Calibri" panose="020F0502020204030204" pitchFamily="34" charset="0"/>
              </a:rPr>
              <a:t>Total addressable market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765548" y="2750695"/>
            <a:ext cx="2743200" cy="24658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noProof="1">
                <a:latin typeface="Calibri" panose="020F0502020204030204" pitchFamily="34" charset="0"/>
                <a:cs typeface="Calibri" panose="020F0502020204030204" pitchFamily="34" charset="0"/>
              </a:rPr>
              <a:t>Freedom to invent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ZA" sz="1600" noProof="1">
                <a:latin typeface="Calibri" panose="020F0502020204030204" pitchFamily="34" charset="0"/>
                <a:cs typeface="Calibri" panose="020F0502020204030204" pitchFamily="34" charset="0"/>
              </a:rPr>
              <a:t>Selectively inclusive market</a:t>
            </a:r>
          </a:p>
          <a:p>
            <a:r>
              <a:rPr lang="en-ZA" sz="1600" noProof="1">
                <a:latin typeface="Calibri" panose="020F0502020204030204" pitchFamily="34" charset="0"/>
                <a:cs typeface="Calibri" panose="020F0502020204030204" pitchFamily="34" charset="0"/>
              </a:rPr>
              <a:t>Serviceable available market</a:t>
            </a:r>
          </a:p>
          <a:p>
            <a:endParaRPr lang="en-ZA" noProof="1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377130" y="2750695"/>
            <a:ext cx="2743200" cy="2465883"/>
          </a:xfrm>
        </p:spPr>
        <p:txBody>
          <a:bodyPr/>
          <a:lstStyle/>
          <a:p>
            <a:r>
              <a:rPr lang="en-ZA" sz="1600" noProof="1">
                <a:latin typeface="Calibri" panose="020F0502020204030204" pitchFamily="34" charset="0"/>
                <a:cs typeface="Calibri" panose="020F0502020204030204" pitchFamily="34" charset="0"/>
              </a:rPr>
              <a:t>Few competitors</a:t>
            </a:r>
          </a:p>
          <a:p>
            <a:r>
              <a:rPr lang="en-ZA" sz="1600" noProof="1">
                <a:latin typeface="Calibri" panose="020F0502020204030204" pitchFamily="34" charset="0"/>
                <a:cs typeface="Calibri" panose="020F0502020204030204" pitchFamily="34" charset="0"/>
              </a:rPr>
              <a:t>Specifically targeted market</a:t>
            </a:r>
          </a:p>
          <a:p>
            <a:r>
              <a:rPr lang="en-ZA" sz="1600" noProof="1">
                <a:latin typeface="Calibri" panose="020F0502020204030204" pitchFamily="34" charset="0"/>
                <a:cs typeface="Calibri" panose="020F0502020204030204" pitchFamily="34" charset="0"/>
              </a:rPr>
              <a:t>Serviceable obtainable market</a:t>
            </a:r>
            <a:endParaRPr lang="en-ZA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231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OUR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/>
          <a:lstStyle/>
          <a:p>
            <a:r>
              <a:rPr lang="en-ZA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Dedupe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ZA" sz="1800" noProof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Our product is priced below that of other companies on the market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ZA" sz="1800" noProof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is simple and easy to use, compared to the complex designs of the competitors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ZA" sz="1800" noProof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Affordability is the main draw for our consumers to our product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Competitors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EDB25FB-2007-49B3-B10C-DDDE76E45F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Company A Product is more expensive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Companies B &amp; C Product is expensive and inconvenient to use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Companies D &amp; E Product is affordable but inconvenient to use</a:t>
            </a:r>
          </a:p>
        </p:txBody>
      </p:sp>
      <p:pic>
        <p:nvPicPr>
          <p:cNvPr id="24" name="Picture Placeholder 23" descr="photo of various succulents">
            <a:extLst>
              <a:ext uri="{FF2B5EF4-FFF2-40B4-BE49-F238E27FC236}">
                <a16:creationId xmlns:a16="http://schemas.microsoft.com/office/drawing/2014/main" id="{147E9A8B-CB18-4B11-85BF-ECE4A7B2F0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6035675"/>
            <a:ext cx="12188952" cy="914400"/>
          </a:xfrm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GROWTH STRATEGY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9D3978D-6E02-4F15-83B3-400CCE09A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/>
          <a:p>
            <a:r>
              <a:rPr lang="en-ZA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we’ll scale in the future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DDDEF-20C4-4F65-BAC9-0A763DF7E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7280" y="2458260"/>
            <a:ext cx="3200400" cy="731520"/>
          </a:xfr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Feb 20XX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DF55437-A2E9-41B0-8902-7FB8BCD8636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0">
            <a:norm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Roll out product to high profile or top-level participants to help establish the product</a:t>
            </a:r>
          </a:p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F96FB0A-2A02-4DFB-8C70-412D8DF11C0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625274" y="2458260"/>
            <a:ext cx="3200400" cy="731520"/>
          </a:xfr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May 20XX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B78CA3E-425A-49FC-8D99-4000609FEDB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anchor="t" anchorCtr="1">
            <a:norm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Release the product to the general public and monitor press release and social media accounts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5D2ED3F-4593-4DAA-83A4-953C35F622C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153269" y="2458260"/>
            <a:ext cx="3200400" cy="731520"/>
          </a:xfr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Oct 20XX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A0B0A1D-F3E2-4CA5-BB2D-285AB09BB4B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anchor="t" anchorCtr="1"/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Gather feedback and adjust product design as necessary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071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</p:txBody>
      </p:sp>
      <p:pic>
        <p:nvPicPr>
          <p:cNvPr id="30" name="Picture Placeholder 29" descr="photo of person in a striped shirt holding a plant in a tiny cup&#10;">
            <a:extLst>
              <a:ext uri="{FF2B5EF4-FFF2-40B4-BE49-F238E27FC236}">
                <a16:creationId xmlns:a16="http://schemas.microsoft.com/office/drawing/2014/main" id="{0A59A12A-37A4-421F-9DA9-D4E61AB738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458724" y="339724"/>
            <a:ext cx="5637276" cy="4114800"/>
          </a:xfrm>
        </p:spPr>
      </p:pic>
      <p:pic>
        <p:nvPicPr>
          <p:cNvPr id="6" name="Picture Placeholder 5" descr="photo of a man putting up an sign in store window opening soon">
            <a:extLst>
              <a:ext uri="{FF2B5EF4-FFF2-40B4-BE49-F238E27FC236}">
                <a16:creationId xmlns:a16="http://schemas.microsoft.com/office/drawing/2014/main" id="{691AD6B7-0ED8-43AE-BD4D-3006299F9EF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6096000" y="155160"/>
            <a:ext cx="5637276" cy="41148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F585E8-E739-4850-A490-EF1944C304B8}"/>
              </a:ext>
            </a:extLst>
          </p:cNvPr>
          <p:cNvSpPr txBox="1"/>
          <p:nvPr/>
        </p:nvSpPr>
        <p:spPr>
          <a:xfrm>
            <a:off x="6837680" y="2306320"/>
            <a:ext cx="2275840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3600" b="1" i="1" dirty="0">
                <a:latin typeface="Calibri" panose="020F0502020204030204" pitchFamily="34" charset="0"/>
                <a:cs typeface="Calibri" panose="020F0502020204030204" pitchFamily="34" charset="0"/>
              </a:rPr>
              <a:t>AVAILABLE SOON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840" y="365125"/>
            <a:ext cx="7498080" cy="1325563"/>
          </a:xfrm>
        </p:spPr>
        <p:txBody>
          <a:bodyPr>
            <a:normAutofit fontScale="90000"/>
          </a:bodyPr>
          <a:lstStyle/>
          <a:p>
            <a:r>
              <a:rPr lang="en-US" sz="3600" b="1" kern="1200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TARGET MARKET AND VALUE PROPOSITIONS:</a:t>
            </a:r>
            <a:br>
              <a:rPr lang="en-US" sz="3200" b="1" kern="1200" dirty="0">
                <a:solidFill>
                  <a:srgbClr val="08080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j-ea"/>
                <a:cs typeface="+mj-cs"/>
              </a:rPr>
            </a:br>
            <a:endParaRPr lang="en-ZA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Placeholder 9" descr="photo of three succulent plants in white pots&#10;">
            <a:extLst>
              <a:ext uri="{FF2B5EF4-FFF2-40B4-BE49-F238E27FC236}">
                <a16:creationId xmlns:a16="http://schemas.microsoft.com/office/drawing/2014/main" id="{950F1AD8-D083-461E-A758-E3AA785CE7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1941230"/>
            <a:ext cx="9144000" cy="2286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37840" y="4407408"/>
            <a:ext cx="2915920" cy="1371600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Enterprises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Schools &amp; Universities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All Cloud Users                                                                         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6661ED-1247-49BC-ABC5-A11812597A8F}"/>
              </a:ext>
            </a:extLst>
          </p:cNvPr>
          <p:cNvSpPr txBox="1"/>
          <p:nvPr/>
        </p:nvSpPr>
        <p:spPr>
          <a:xfrm>
            <a:off x="6786880" y="4407408"/>
            <a:ext cx="3484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Simplified Back-up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Cost Efficient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Data Can Be Retrieved With-out Any Duplicate Files</a:t>
            </a:r>
          </a:p>
        </p:txBody>
      </p:sp>
    </p:spTree>
    <p:extLst>
      <p:ext uri="{BB962C8B-B14F-4D97-AF65-F5344CB8AC3E}">
        <p14:creationId xmlns:p14="http://schemas.microsoft.com/office/powerpoint/2010/main" val="146339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9017001" cy="1092854"/>
          </a:xfrm>
        </p:spPr>
        <p:txBody>
          <a:bodyPr>
            <a:normAutofit/>
          </a:bodyPr>
          <a:lstStyle/>
          <a:p>
            <a:r>
              <a:rPr lang="en-US" sz="32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</a:t>
            </a:r>
            <a:endParaRPr lang="en-US" sz="3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Market gap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091E26-6697-4FFA-91DC-FF5001DDE6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/>
          </a:bodyPr>
          <a:lstStyle/>
          <a:p>
            <a:r>
              <a:rPr lang="en-US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Customers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0FC76B-FDDE-4574-85B7-495FBA6F90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/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Few, if any, products on the market help customers like we do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BF88255-7F56-4B30-96C2-60927A377B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/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Consumers spend money on multiple products that only partially resolves their issue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5C519DA-06A3-4391-AAF4-8C7122770C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24780" y="3842203"/>
            <a:ext cx="1188720" cy="457200"/>
          </a:xfrm>
        </p:spPr>
        <p:txBody>
          <a:bodyPr/>
          <a:lstStyle/>
          <a:p>
            <a:pPr algn="ctr"/>
            <a:r>
              <a:rPr lang="en-US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B1A13A6-E2A0-4091-A4B3-A50F0962D12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581400" y="4390703"/>
            <a:ext cx="4475481" cy="914400"/>
          </a:xfrm>
        </p:spPr>
        <p:txBody>
          <a:bodyPr/>
          <a:lstStyle/>
          <a:p>
            <a:pPr algn="ctr"/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Loss of productivity costing consumers thousands of dollars 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0" name="Picture Placeholder 39" descr="ceramic flower pots&#10;">
            <a:extLst>
              <a:ext uri="{FF2B5EF4-FFF2-40B4-BE49-F238E27FC236}">
                <a16:creationId xmlns:a16="http://schemas.microsoft.com/office/drawing/2014/main" id="{FE402C4A-2D7B-4F41-8218-B8594E1057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94400"/>
            <a:ext cx="12188952" cy="914400"/>
          </a:xfrm>
        </p:spPr>
      </p:pic>
    </p:spTree>
    <p:extLst>
      <p:ext uri="{BB962C8B-B14F-4D97-AF65-F5344CB8AC3E}">
        <p14:creationId xmlns:p14="http://schemas.microsoft.com/office/powerpoint/2010/main" val="2634411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49974"/>
            <a:ext cx="4602318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SOLUTION</a:t>
            </a:r>
          </a:p>
        </p:txBody>
      </p:sp>
      <p:pic>
        <p:nvPicPr>
          <p:cNvPr id="149" name="Picture Placeholder 148" descr="photo of two women smiling looking at blueprints&#10;">
            <a:extLst>
              <a:ext uri="{FF2B5EF4-FFF2-40B4-BE49-F238E27FC236}">
                <a16:creationId xmlns:a16="http://schemas.microsoft.com/office/drawing/2014/main" id="{52410740-BA13-42EC-B6E7-A19713EDE7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r="50"/>
          <a:stretch/>
        </p:blipFill>
        <p:spPr>
          <a:xfrm>
            <a:off x="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70354" y="1466977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Close the gap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1893570"/>
            <a:ext cx="4572000" cy="530352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Our product makes consumer lives easier, and no other product on the market offers the same features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475560-1314-4F6F-B967-DD1987F8FD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Target audience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BD5053-EA58-46CE-BE67-4A2A342417F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 Z (18-30 years old)</a:t>
            </a:r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68BE0AD2-70B0-4FD7-919D-292F8D4BA7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 savings</a:t>
            </a:r>
          </a:p>
        </p:txBody>
      </p:sp>
      <p:sp>
        <p:nvSpPr>
          <p:cNvPr id="106" name="Text Placeholder 105">
            <a:extLst>
              <a:ext uri="{FF2B5EF4-FFF2-40B4-BE49-F238E27FC236}">
                <a16:creationId xmlns:a16="http://schemas.microsoft.com/office/drawing/2014/main" id="{37264B0B-A362-43C1-9CC2-2F040CDC160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Reduce expenses for storage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522C2EA6-F6FB-495B-BFC3-7FF9B48BD7B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Easy to use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2D351F77-E140-4DAA-A784-D408B3585ED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Simple design that gives customers the targeted information they need</a:t>
            </a:r>
          </a:p>
          <a:p>
            <a:endParaRPr lang="en-US" dirty="0"/>
          </a:p>
        </p:txBody>
      </p:sp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819C09A1-D392-4696-8592-3B25D659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104782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-11733"/>
            <a:ext cx="5821680" cy="794054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 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998974"/>
            <a:ext cx="22860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ZA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Unique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83BF95-E7F3-4EE1-B00F-DD0C3874B2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1626746"/>
            <a:ext cx="2286000" cy="1456190"/>
          </a:xfrm>
        </p:spPr>
        <p:txBody>
          <a:bodyPr/>
          <a:lstStyle/>
          <a:p>
            <a:pPr lvl="0">
              <a:defRPr cap="all"/>
            </a:pPr>
            <a:r>
              <a:rPr lang="en-US" sz="20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Is Deduplicated At The Source(back-up Client)</a:t>
            </a:r>
          </a:p>
          <a:p>
            <a:pPr>
              <a:defRPr cap="all"/>
            </a:pPr>
            <a:endParaRPr lang="en-US" sz="2000" b="1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defRPr cap="all"/>
            </a:pPr>
            <a:endParaRPr lang="en-US" sz="1400" b="1" cap="none" dirty="0"/>
          </a:p>
          <a:p>
            <a:pPr lvl="0">
              <a:defRPr cap="all"/>
            </a:pPr>
            <a:endParaRPr lang="en-US" sz="1400" b="1" cap="none" dirty="0"/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E35F392-E7EE-41F8-98DE-C44067B45776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09922" y="3167332"/>
            <a:ext cx="2286000" cy="457200"/>
          </a:xfrm>
        </p:spPr>
        <p:txBody>
          <a:bodyPr>
            <a:normAutofit/>
          </a:bodyPr>
          <a:lstStyle/>
          <a:p>
            <a:r>
              <a:rPr lang="en-ZA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First to market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13C481E-7E52-4079-A038-14B612438D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09922" y="3751774"/>
            <a:ext cx="2286000" cy="1108895"/>
          </a:xfrm>
        </p:spPr>
        <p:txBody>
          <a:bodyPr/>
          <a:lstStyle/>
          <a:p>
            <a:r>
              <a:rPr lang="en-ZA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First beautifully designed product that's both stylish and functional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A9BF88-37A2-4295-9121-C40F6B716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67501" y="998974"/>
            <a:ext cx="2286000" cy="4572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Storage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374AEC8-628D-47F9-86A0-CB3CACB4A8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7501" y="1645655"/>
            <a:ext cx="2286000" cy="1371600"/>
          </a:xfrm>
        </p:spPr>
        <p:txBody>
          <a:bodyPr/>
          <a:lstStyle/>
          <a:p>
            <a:r>
              <a:rPr lang="en-US" sz="2000" cap="none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Reduced Storage Capacity  And Network Band-width Requirements.</a:t>
            </a:r>
          </a:p>
          <a:p>
            <a:endParaRPr lang="en-ZA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10B5059-BFFF-4CC7-8E57-9456D9CD00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167332"/>
            <a:ext cx="2286000" cy="4572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Encryption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3D922AF-D51F-457C-A9BE-B8F0999CF0F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86543" y="3777239"/>
            <a:ext cx="2286000" cy="882126"/>
          </a:xfrm>
        </p:spPr>
        <p:txBody>
          <a:bodyPr/>
          <a:lstStyle/>
          <a:p>
            <a:pPr lvl="0"/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Encryption Key Will  Be Required To Upload The Files .</a:t>
            </a:r>
          </a:p>
        </p:txBody>
      </p:sp>
      <p:pic>
        <p:nvPicPr>
          <p:cNvPr id="49" name="Picture Placeholder 48" descr="photo of a hanging &#10;blank store sign ">
            <a:extLst>
              <a:ext uri="{FF2B5EF4-FFF2-40B4-BE49-F238E27FC236}">
                <a16:creationId xmlns:a16="http://schemas.microsoft.com/office/drawing/2014/main" id="{B8051AFC-7B94-447D-9205-4C3C5DF021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54384" y="1566525"/>
            <a:ext cx="3401568" cy="371246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C31E29-A43D-48BA-A74A-B0A0D8CF9620}"/>
              </a:ext>
            </a:extLst>
          </p:cNvPr>
          <p:cNvSpPr txBox="1"/>
          <p:nvPr/>
        </p:nvSpPr>
        <p:spPr>
          <a:xfrm>
            <a:off x="2367280" y="4988819"/>
            <a:ext cx="1963793" cy="415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Calibri" panose="020F0502020204030204" pitchFamily="34" charset="0"/>
                <a:cs typeface="Calibri" panose="020F0502020204030204" pitchFamily="34" charset="0"/>
              </a:rPr>
              <a:t>Security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E7CA11-FBB8-4FEF-9E26-03E2710EA7D4}"/>
              </a:ext>
            </a:extLst>
          </p:cNvPr>
          <p:cNvSpPr txBox="1"/>
          <p:nvPr/>
        </p:nvSpPr>
        <p:spPr>
          <a:xfrm>
            <a:off x="1158240" y="5569545"/>
            <a:ext cx="37693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With-out The Key No One Will Be Able To Open The File.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0187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909637"/>
            <a:ext cx="5005466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CAPABILITIES</a:t>
            </a:r>
          </a:p>
        </p:txBody>
      </p:sp>
      <p:pic>
        <p:nvPicPr>
          <p:cNvPr id="6" name="Picture Placeholder 5" descr="A group of people sitting around a desk looking at a laptop">
            <a:extLst>
              <a:ext uri="{FF2B5EF4-FFF2-40B4-BE49-F238E27FC236}">
                <a16:creationId xmlns:a16="http://schemas.microsoft.com/office/drawing/2014/main" id="{A3C5C7E1-18C3-4E46-A3BF-C25C379DEF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1935" y="1143000"/>
            <a:ext cx="4953000" cy="4572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Storage Optimization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 effective</a:t>
            </a:r>
          </a:p>
          <a:p>
            <a:pPr algn="just"/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Confidentiality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Eliminates Redundant Data</a:t>
            </a:r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D8B6D9-B727-44AB-9039-91773DFE2E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952661-D636-4FDB-9C08-C984DD22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144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6" descr="Photo of woman holding a succulent in a pot&#10;&#10;">
            <a:extLst>
              <a:ext uri="{FF2B5EF4-FFF2-40B4-BE49-F238E27FC236}">
                <a16:creationId xmlns:a16="http://schemas.microsoft.com/office/drawing/2014/main" id="{25554A15-C7B9-435F-88E0-E4DC9ABD8A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06400"/>
            <a:ext cx="11274552" cy="5943600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719C4229-5B22-4A67-9422-76E6BAAD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1112" y="3513220"/>
            <a:ext cx="8682164" cy="1828799"/>
          </a:xfrm>
        </p:spPr>
        <p:txBody>
          <a:bodyPr anchor="ctr"/>
          <a:lstStyle/>
          <a:p>
            <a:r>
              <a:rPr lang="en-US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JUSTIFICATION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D49B2B-4CC5-40A6-B706-D6AB01611673}"/>
              </a:ext>
            </a:extLst>
          </p:cNvPr>
          <p:cNvSpPr txBox="1"/>
          <p:nvPr/>
        </p:nvSpPr>
        <p:spPr>
          <a:xfrm>
            <a:off x="772160" y="782320"/>
            <a:ext cx="4592320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342900" algn="just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Enterprises of all sizes rely on backup and recovery with deduplication for fast, reliable, and cost-effective backup and recovery.</a:t>
            </a:r>
          </a:p>
          <a:p>
            <a:pPr marL="400050" indent="-342900" algn="just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0050" indent="-342900" algn="just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Any user can store personal data in to cloud without storing the same dataset multiple times.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376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Light bulb on yellow background with sketched light beams and cord">
            <a:extLst>
              <a:ext uri="{FF2B5EF4-FFF2-40B4-BE49-F238E27FC236}">
                <a16:creationId xmlns:a16="http://schemas.microsoft.com/office/drawing/2014/main" id="{55E14E8E-3803-45F1-AFDD-3298AAD1FC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562" r="-1" b="1718"/>
          <a:stretch/>
        </p:blipFill>
        <p:spPr>
          <a:xfrm>
            <a:off x="458724" y="254000"/>
            <a:ext cx="11274552" cy="59436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1674332"/>
            <a:ext cx="5120640" cy="2054388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CURRENT STATUS</a:t>
            </a:r>
          </a:p>
        </p:txBody>
      </p:sp>
    </p:spTree>
    <p:extLst>
      <p:ext uri="{BB962C8B-B14F-4D97-AF65-F5344CB8AC3E}">
        <p14:creationId xmlns:p14="http://schemas.microsoft.com/office/powerpoint/2010/main" val="2390295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9AB68-AAD3-4F45-941A-BD76631A9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BUSINESS MODEL</a:t>
            </a:r>
          </a:p>
        </p:txBody>
      </p:sp>
      <p:pic>
        <p:nvPicPr>
          <p:cNvPr id="15" name="Picture Placeholder 14" descr="Open book outline">
            <a:extLst>
              <a:ext uri="{FF2B5EF4-FFF2-40B4-BE49-F238E27FC236}">
                <a16:creationId xmlns:a16="http://schemas.microsoft.com/office/drawing/2014/main" id="{F2339599-DDDD-46FB-ADBA-C1F6F40CFE1B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910104" y="1965960"/>
            <a:ext cx="2286000" cy="22860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5988A-CD1B-4E4A-9861-EE187D0B6E6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911096" y="4311688"/>
            <a:ext cx="2286000" cy="3600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Research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36F47C5-F678-46A9-B786-B6A885C6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11096" y="4773703"/>
            <a:ext cx="2286000" cy="1005840"/>
          </a:xfrm>
        </p:spPr>
        <p:txBody>
          <a:bodyPr>
            <a:normAutofit fontScale="92500"/>
          </a:bodyPr>
          <a:lstStyle/>
          <a:p>
            <a:r>
              <a:rPr lang="en-ZA" sz="1800" noProof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based our research on market trends and social media</a:t>
            </a:r>
          </a:p>
        </p:txBody>
      </p:sp>
      <p:pic>
        <p:nvPicPr>
          <p:cNvPr id="17" name="Picture Placeholder 16" descr="Group outline">
            <a:extLst>
              <a:ext uri="{FF2B5EF4-FFF2-40B4-BE49-F238E27FC236}">
                <a16:creationId xmlns:a16="http://schemas.microsoft.com/office/drawing/2014/main" id="{76119B79-7A4D-4487-B5F5-8175243D9256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951917" y="1965960"/>
            <a:ext cx="2286000" cy="2286000"/>
          </a:xfrm>
        </p:spPr>
      </p:pic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21C36C88-F184-4C07-A7C9-E06C46A4DFD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956048" y="4311688"/>
            <a:ext cx="2286000" cy="3600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Abstract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D59803FB-DF8C-4F02-9B45-27AAE8E2775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15840" y="4773702"/>
            <a:ext cx="2422077" cy="1162920"/>
          </a:xfrm>
        </p:spPr>
        <p:txBody>
          <a:bodyPr>
            <a:normAutofit fontScale="47500" lnSpcReduction="20000"/>
          </a:bodyPr>
          <a:lstStyle/>
          <a:p>
            <a:r>
              <a:rPr lang="en-ZA" sz="3800" noProof="1">
                <a:latin typeface="Calibri" panose="020F0502020204030204" pitchFamily="34" charset="0"/>
                <a:cs typeface="Calibri" panose="020F0502020204030204" pitchFamily="34" charset="0"/>
              </a:rPr>
              <a:t>We believe people need more products specifically dedicated to this niche market</a:t>
            </a:r>
          </a:p>
          <a:p>
            <a:endParaRPr lang="en-US" dirty="0"/>
          </a:p>
        </p:txBody>
      </p:sp>
      <p:pic>
        <p:nvPicPr>
          <p:cNvPr id="19" name="Picture Placeholder 18" descr="Arrow circle outline">
            <a:extLst>
              <a:ext uri="{FF2B5EF4-FFF2-40B4-BE49-F238E27FC236}">
                <a16:creationId xmlns:a16="http://schemas.microsoft.com/office/drawing/2014/main" id="{3CB47E7C-B154-4810-84C9-C31305D4B934}"/>
              </a:ext>
            </a:extLst>
          </p:cNvPr>
          <p:cNvPicPr>
            <a:picLocks noGrp="1" noChangeAspect="1"/>
          </p:cNvPicPr>
          <p:nvPr>
            <p:ph type="pic" sz="quarter" idx="44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993730" y="1965960"/>
            <a:ext cx="2286000" cy="2286000"/>
          </a:xfr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550B1CB9-4A50-4420-AB99-79FC4314866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991856" y="4311688"/>
            <a:ext cx="2286000" cy="3600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B55CC8A-7C02-4FA0-B265-E6C47B9EB53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991856" y="4773703"/>
            <a:ext cx="2286000" cy="1005840"/>
          </a:xfrm>
        </p:spPr>
        <p:txBody>
          <a:bodyPr>
            <a:normAutofit/>
          </a:bodyPr>
          <a:lstStyle/>
          <a:p>
            <a:r>
              <a:rPr lang="en-ZA" sz="1800" noProof="1">
                <a:latin typeface="Calibri" panose="020F0502020204030204" pitchFamily="34" charset="0"/>
                <a:cs typeface="Calibri" panose="020F0502020204030204" pitchFamily="34" charset="0"/>
              </a:rPr>
              <a:t>Minimalist and easy to use </a:t>
            </a:r>
          </a:p>
        </p:txBody>
      </p:sp>
    </p:spTree>
    <p:extLst>
      <p:ext uri="{BB962C8B-B14F-4D97-AF65-F5344CB8AC3E}">
        <p14:creationId xmlns:p14="http://schemas.microsoft.com/office/powerpoint/2010/main" val="2216454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Pitch Deck_tm66722518_Win32_JB_SL_v3" id="{F88C4BC3-D7CC-4809-9A20-83B96B306E67}" vid="{C89703AC-DCB6-4757-83A4-6B2EB7B7FA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F12D6A-2BE8-4847-A724-6F141C79A2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BE6AE0A-D4B0-4A5B-9359-3C20E0AE6F6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Light sales pitch presentation</Template>
  <TotalTime>189</TotalTime>
  <Words>462</Words>
  <Application>Microsoft Office PowerPoint</Application>
  <PresentationFormat>Widescreen</PresentationFormat>
  <Paragraphs>108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Bodoni MT</vt:lpstr>
      <vt:lpstr>Calibri</vt:lpstr>
      <vt:lpstr>Source Sans Pro Light</vt:lpstr>
      <vt:lpstr>Times New Roman</vt:lpstr>
      <vt:lpstr>Wingdings</vt:lpstr>
      <vt:lpstr>Office Theme</vt:lpstr>
      <vt:lpstr>DEDUPE: ELIMINATING DUPLICATION IN CLOUD STORAGE WITH MACHINE LEARNING </vt:lpstr>
      <vt:lpstr>TARGET MARKET AND VALUE PROPOSITIONS: </vt:lpstr>
      <vt:lpstr>PROBLEM</vt:lpstr>
      <vt:lpstr>SOLUTION</vt:lpstr>
      <vt:lpstr>KEY FEATURES</vt:lpstr>
      <vt:lpstr>CAPABILITIES</vt:lpstr>
      <vt:lpstr>JUSTIFICATION</vt:lpstr>
      <vt:lpstr>CURRENT STATUS</vt:lpstr>
      <vt:lpstr>BUSINESS MODEL</vt:lpstr>
      <vt:lpstr>MEET THE TEAM</vt:lpstr>
      <vt:lpstr>MARKET OVERVIEW</vt:lpstr>
      <vt:lpstr>OUR COMPETITION</vt:lpstr>
      <vt:lpstr>GROWTH STRATEGY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Dedupe: Eliminating duplication in Cloud Storage with Machine Learning </dc:title>
  <dc:creator>Jakkampudi, Poojitha</dc:creator>
  <cp:lastModifiedBy>Veeramachaneni, Ashish</cp:lastModifiedBy>
  <cp:revision>4</cp:revision>
  <dcterms:created xsi:type="dcterms:W3CDTF">2021-12-07T18:45:58Z</dcterms:created>
  <dcterms:modified xsi:type="dcterms:W3CDTF">2021-12-09T04:50:53Z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